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embeddedFontLst>
    <p:embeddedFont>
      <p:font typeface="Corbel" panose="020B0503020204020204" pitchFamily="3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FKIouTXEbsQMPp69Lf6yMrv3Y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2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6" name="Google Shape;326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8" name="Google Shape;358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5" name="Google Shape;365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2" name="Google Shape;372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0" name="Google Shape;380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5" name="Google Shape;395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3" name="Google Shape;403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2" name="Google Shape;412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0" name="Google Shape;420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8" name="Google Shape;428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7" name="Google Shape;437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5" name="Google Shape;445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4" name="Google Shape;454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2" name="Google Shape;462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1" name="Google Shape;471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8" name="Google Shape;478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6" name="Google Shape;486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5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5" name="Google Shape;25;p85"/>
            <p:cNvSpPr/>
            <p:nvPr/>
          </p:nvSpPr>
          <p:spPr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l" t="t" r="r" b="b"/>
              <a:pathLst>
                <a:path w="670" h="1753" extrusionOk="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Google Shape;26;p85"/>
            <p:cNvSpPr/>
            <p:nvPr/>
          </p:nvSpPr>
          <p:spPr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l" t="t" r="r" b="b"/>
              <a:pathLst>
                <a:path w="652" h="1684" extrusionOk="0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7" name="Google Shape;27;p85"/>
            <p:cNvSpPr/>
            <p:nvPr/>
          </p:nvSpPr>
          <p:spPr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l" t="t" r="r" b="b"/>
              <a:pathLst>
                <a:path w="1697" h="2693" extrusionOk="0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8" name="Google Shape;28;p85"/>
            <p:cNvSpPr/>
            <p:nvPr/>
          </p:nvSpPr>
          <p:spPr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l" t="t" r="r" b="b"/>
              <a:pathLst>
                <a:path w="2099" h="2624" extrusionOk="0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9" name="Google Shape;29;p85"/>
            <p:cNvSpPr/>
            <p:nvPr/>
          </p:nvSpPr>
          <p:spPr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l" t="t" r="r" b="b"/>
              <a:pathLst>
                <a:path w="2883" h="2627" extrusionOk="0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0" name="Google Shape;30;p85"/>
            <p:cNvSpPr/>
            <p:nvPr/>
          </p:nvSpPr>
          <p:spPr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l" t="t" r="r" b="b"/>
              <a:pathLst>
                <a:path w="2258" h="2696" extrusionOk="0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1" name="Google Shape;31;p85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5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8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5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85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10519646" y="1657"/>
            <a:ext cx="1672354" cy="167235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5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5"/>
          <p:cNvSpPr txBox="1"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5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6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6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6"/>
          <p:cNvSpPr txBox="1"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6"/>
          <p:cNvSpPr txBox="1">
            <a:spLocks noGrp="1"/>
          </p:cNvSpPr>
          <p:nvPr>
            <p:ph type="body" idx="1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96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96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7"/>
          <p:cNvSpPr txBox="1"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97"/>
          <p:cNvSpPr txBox="1"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97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7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8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98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98"/>
          <p:cNvSpPr txBox="1"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8"/>
          <p:cNvSpPr txBox="1">
            <a:spLocks noGrp="1"/>
          </p:cNvSpPr>
          <p:nvPr>
            <p:ph type="body" idx="1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None/>
              <a:defRPr sz="2400" b="0" cap="none">
                <a:solidFill>
                  <a:schemeClr val="dk1"/>
                </a:solidFill>
              </a:defRPr>
            </a:lvl1pPr>
            <a:lvl2pPr marL="914400" lvl="1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98"/>
          <p:cNvSpPr txBox="1">
            <a:spLocks noGrp="1"/>
          </p:cNvSpPr>
          <p:nvPr>
            <p:ph type="body" idx="2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98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98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9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9"/>
          <p:cNvSpPr txBox="1"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99"/>
          <p:cNvSpPr txBox="1">
            <a:spLocks noGrp="1"/>
          </p:cNvSpPr>
          <p:nvPr>
            <p:ph type="body" idx="1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 cap="none">
                <a:solidFill>
                  <a:schemeClr val="dk1"/>
                </a:solidFill>
              </a:defRPr>
            </a:lvl1pPr>
            <a:lvl2pPr marL="914400" lvl="1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99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99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99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99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0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00"/>
          <p:cNvSpPr txBox="1">
            <a:spLocks noGrp="1"/>
          </p:cNvSpPr>
          <p:nvPr>
            <p:ph type="body" idx="1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00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00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00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1"/>
          <p:cNvSpPr txBox="1">
            <a:spLocks noGrp="1"/>
          </p:cNvSpPr>
          <p:nvPr>
            <p:ph type="title"/>
          </p:nvPr>
        </p:nvSpPr>
        <p:spPr>
          <a:xfrm rot="5400000">
            <a:off x="8065140" y="2353316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01"/>
          <p:cNvSpPr txBox="1">
            <a:spLocks noGrp="1"/>
          </p:cNvSpPr>
          <p:nvPr>
            <p:ph type="body" idx="1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0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1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0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6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7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7"/>
          <p:cNvSpPr txBox="1">
            <a:spLocks noGrp="1"/>
          </p:cNvSpPr>
          <p:nvPr>
            <p:ph type="body" idx="1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44" name="Google Shape;44;p87"/>
          <p:cNvSpPr txBox="1">
            <a:spLocks noGrp="1"/>
          </p:cNvSpPr>
          <p:nvPr>
            <p:ph type="body" idx="2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45" name="Google Shape;45;p87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7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9"/>
          <p:cNvSpPr txBox="1"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9"/>
          <p:cNvSpPr txBox="1"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9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9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9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0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0"/>
          <p:cNvSpPr txBox="1"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>
                <a:solidFill>
                  <a:srgbClr val="1186C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90"/>
          <p:cNvSpPr txBox="1">
            <a:spLocks noGrp="1"/>
          </p:cNvSpPr>
          <p:nvPr>
            <p:ph type="body" idx="2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58" name="Google Shape;58;p90"/>
          <p:cNvSpPr txBox="1">
            <a:spLocks noGrp="1"/>
          </p:cNvSpPr>
          <p:nvPr>
            <p:ph type="body" idx="3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>
                <a:solidFill>
                  <a:srgbClr val="1186C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90"/>
          <p:cNvSpPr txBox="1">
            <a:spLocks noGrp="1"/>
          </p:cNvSpPr>
          <p:nvPr>
            <p:ph type="body" idx="4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60" name="Google Shape;60;p90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0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0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1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1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2"/>
          <p:cNvSpPr txBox="1"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2"/>
          <p:cNvSpPr txBox="1">
            <a:spLocks noGrp="1"/>
          </p:cNvSpPr>
          <p:nvPr>
            <p:ph type="body" idx="1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12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marL="914400" lvl="1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marL="1371600" lvl="2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marL="1828800" lvl="3" indent="-357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marL="2743200" lvl="5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marL="3200400" lvl="6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marL="3657600" lvl="7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marL="4114800" lvl="8" indent="-35750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>
            <a:endParaRPr/>
          </a:p>
        </p:txBody>
      </p:sp>
      <p:sp>
        <p:nvSpPr>
          <p:cNvPr id="71" name="Google Shape;71;p92"/>
          <p:cNvSpPr txBox="1">
            <a:spLocks noGrp="1"/>
          </p:cNvSpPr>
          <p:nvPr>
            <p:ph type="body" idx="2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92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2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2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3"/>
          <p:cNvSpPr txBox="1"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3"/>
          <p:cNvSpPr>
            <a:spLocks noGrp="1"/>
          </p:cNvSpPr>
          <p:nvPr>
            <p:ph type="pic" idx="2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93"/>
          <p:cNvSpPr txBox="1">
            <a:spLocks noGrp="1"/>
          </p:cNvSpPr>
          <p:nvPr>
            <p:ph type="body" idx="1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93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3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4"/>
          <p:cNvSpPr txBox="1"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4"/>
          <p:cNvSpPr>
            <a:spLocks noGrp="1"/>
          </p:cNvSpPr>
          <p:nvPr>
            <p:ph type="pic" idx="2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94"/>
          <p:cNvSpPr txBox="1">
            <a:spLocks noGrp="1"/>
          </p:cNvSpPr>
          <p:nvPr>
            <p:ph type="body" idx="1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86" name="Google Shape;86;p94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4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84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84"/>
            <p:cNvSpPr/>
            <p:nvPr/>
          </p:nvSpPr>
          <p:spPr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l" t="t" r="r" b="b"/>
              <a:pathLst>
                <a:path w="707" h="3357" extrusionOk="0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84"/>
            <p:cNvSpPr/>
            <p:nvPr/>
          </p:nvSpPr>
          <p:spPr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l" t="t" r="r" b="b"/>
              <a:pathLst>
                <a:path w="704" h="3324" extrusionOk="0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84"/>
            <p:cNvSpPr/>
            <p:nvPr/>
          </p:nvSpPr>
          <p:spPr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l" t="t" r="r" b="b"/>
              <a:pathLst>
                <a:path w="774" h="1020" extrusionOk="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84"/>
            <p:cNvSpPr/>
            <p:nvPr/>
          </p:nvSpPr>
          <p:spPr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84"/>
            <p:cNvSpPr/>
            <p:nvPr/>
          </p:nvSpPr>
          <p:spPr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l" t="t" r="r" b="b"/>
              <a:pathLst>
                <a:path w="1342" h="990" extrusionOk="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84"/>
            <p:cNvSpPr/>
            <p:nvPr/>
          </p:nvSpPr>
          <p:spPr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l" t="t" r="r" b="b"/>
              <a:pathLst>
                <a:path w="1068" h="1020" extrusionOk="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84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84"/>
          <p:cNvSpPr txBox="1"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4495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7591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75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75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75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75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7504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" name="Google Shape;19;p84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84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8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84"/>
          <p:cNvPicPr preferRelativeResize="0"/>
          <p:nvPr/>
        </p:nvPicPr>
        <p:blipFill rotWithShape="1">
          <a:blip r:embed="rId19">
            <a:alphaModFix amt="50000"/>
          </a:blip>
          <a:srcRect/>
          <a:stretch/>
        </p:blipFill>
        <p:spPr>
          <a:xfrm>
            <a:off x="10519646" y="1657"/>
            <a:ext cx="1672354" cy="1672354"/>
          </a:xfrm>
          <a:prstGeom prst="ellipse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/>
              <a:t>Java Class</a:t>
            </a:r>
            <a:endParaRPr/>
          </a:p>
        </p:txBody>
      </p:sp>
      <p:sp>
        <p:nvSpPr>
          <p:cNvPr id="143" name="Google Shape;143;p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/>
              <a:t>Day 20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3045"/>
              <a:buNone/>
            </a:pPr>
            <a:endParaRPr/>
          </a:p>
        </p:txBody>
      </p:sp>
      <p:sp>
        <p:nvSpPr>
          <p:cNvPr id="144" name="Google Shape;144;p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0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1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321" name="Google Shape;321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24" y="0"/>
            <a:ext cx="61818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4650" y="1998150"/>
            <a:ext cx="5017349" cy="48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16"/>
          <p:cNvSpPr/>
          <p:nvPr/>
        </p:nvSpPr>
        <p:spPr>
          <a:xfrm>
            <a:off x="4438650" y="112000"/>
            <a:ext cx="7610700" cy="1886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태그 이름으로 요소를 찾지만 문서 전체가 아닌 &lt;div&gt; 영역 내에서만 요소를 찾게 된다. </a:t>
            </a:r>
            <a:endParaRPr sz="2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329" name="Google Shape;329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2114"/>
            <a:ext cx="4716379" cy="288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9822" y="106727"/>
            <a:ext cx="5598735" cy="582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46571" y="3982453"/>
            <a:ext cx="3445429" cy="271884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17"/>
          <p:cNvSpPr/>
          <p:nvPr/>
        </p:nvSpPr>
        <p:spPr>
          <a:xfrm>
            <a:off x="120350" y="3561675"/>
            <a:ext cx="4434000" cy="329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여러개의 동일한 요소들에 배경색을 변경한다.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338" name="Google Shape;338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5914785" cy="425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4784" y="0"/>
            <a:ext cx="5274584" cy="689135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18"/>
          <p:cNvSpPr/>
          <p:nvPr/>
        </p:nvSpPr>
        <p:spPr>
          <a:xfrm>
            <a:off x="95525" y="4256575"/>
            <a:ext cx="5823900" cy="2601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문서에서 태그 이름이 h3인 요소들을 찾아서 배열 x에 모두 저장한다.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배열의 크기만큼 반복하여 for  문서에 h3요소가 3개 있기 때문에 i 변수는 0,1,2로 변하게 된다.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style 프로퍼티 를 이용하여 배경색을 노란색으로 지정한다.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9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346" name="Google Shape;346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334480" cy="318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4480" y="0"/>
            <a:ext cx="3931215" cy="682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6672" y="1359568"/>
            <a:ext cx="3885328" cy="5498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20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54" name="Google Shape;354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613466" cy="4896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3318" y="0"/>
            <a:ext cx="5649706" cy="6881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2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61" name="Google Shape;361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1798"/>
            <a:ext cx="6880566" cy="544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698" y="0"/>
            <a:ext cx="28880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22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68" name="Google Shape;368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17907"/>
            <a:ext cx="6753884" cy="443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6443" y="2191695"/>
            <a:ext cx="3708845" cy="4231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2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75" name="Google Shape;375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328611" cy="2369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171494"/>
            <a:ext cx="7006091" cy="430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2400" y="1124385"/>
            <a:ext cx="4051426" cy="5352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2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383" name="Google Shape;383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1"/>
            <a:ext cx="5661315" cy="5967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8780" y="2490537"/>
            <a:ext cx="5186419" cy="34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2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90" name="Google Shape;390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969042" cy="226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8512" y="1299411"/>
            <a:ext cx="5076233" cy="555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066674"/>
            <a:ext cx="4297266" cy="277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/>
          <p:nvPr/>
        </p:nvSpPr>
        <p:spPr>
          <a:xfrm>
            <a:off x="8116117" y="3857502"/>
            <a:ext cx="3029732" cy="959635"/>
          </a:xfrm>
          <a:prstGeom prst="rect">
            <a:avLst/>
          </a:prstGeom>
          <a:solidFill>
            <a:schemeClr val="dk1"/>
          </a:solidFill>
          <a:ln w="158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0" name="Google Shape;150;p2"/>
          <p:cNvSpPr txBox="1">
            <a:spLocks noGrp="1"/>
          </p:cNvSpPr>
          <p:nvPr>
            <p:ph type="sldNum" idx="12"/>
          </p:nvPr>
        </p:nvSpPr>
        <p:spPr>
          <a:xfrm>
            <a:off x="10391957" y="5596180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grpSp>
        <p:nvGrpSpPr>
          <p:cNvPr id="151" name="Google Shape;151;p2"/>
          <p:cNvGrpSpPr/>
          <p:nvPr/>
        </p:nvGrpSpPr>
        <p:grpSpPr>
          <a:xfrm>
            <a:off x="1009711" y="968913"/>
            <a:ext cx="10172570" cy="2664320"/>
            <a:chOff x="4772" y="4053"/>
            <a:chExt cx="10172570" cy="2664320"/>
          </a:xfrm>
        </p:grpSpPr>
        <p:sp>
          <p:nvSpPr>
            <p:cNvPr id="152" name="Google Shape;152;p2"/>
            <p:cNvSpPr/>
            <p:nvPr/>
          </p:nvSpPr>
          <p:spPr>
            <a:xfrm>
              <a:off x="4772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87843"/>
                  </a:srgbClr>
                </a:gs>
                <a:gs pos="100000">
                  <a:srgbClr val="239AD4">
                    <a:alpha val="87843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>
                  <a:alpha val="87843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 txBox="1"/>
            <p:nvPr/>
          </p:nvSpPr>
          <p:spPr>
            <a:xfrm>
              <a:off x="4772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Jul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772" y="735893"/>
              <a:ext cx="1829598" cy="1932480"/>
            </a:xfrm>
            <a:prstGeom prst="rect">
              <a:avLst/>
            </a:prstGeom>
            <a:solidFill>
              <a:srgbClr val="CBE2F7">
                <a:alpha val="87843"/>
              </a:srgbClr>
            </a:solidFill>
            <a:ln w="9525" cap="rnd" cmpd="sng">
              <a:solidFill>
                <a:srgbClr val="CBE2F7">
                  <a:alpha val="87843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 txBox="1"/>
            <p:nvPr/>
          </p:nvSpPr>
          <p:spPr>
            <a:xfrm>
              <a:off x="4772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-698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TOEIC(7/24) 6/6~7/11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TEPS(7/16) 6/29~7/12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090515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80000"/>
                  </a:srgbClr>
                </a:gs>
                <a:gs pos="100000">
                  <a:srgbClr val="239AD4">
                    <a:alpha val="8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>
                  <a:alpha val="80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 txBox="1"/>
            <p:nvPr/>
          </p:nvSpPr>
          <p:spPr>
            <a:xfrm>
              <a:off x="2090515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Aug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090515" y="735893"/>
              <a:ext cx="1829598" cy="1932480"/>
            </a:xfrm>
            <a:prstGeom prst="rect">
              <a:avLst/>
            </a:prstGeom>
            <a:solidFill>
              <a:srgbClr val="CBE2F7">
                <a:alpha val="87843"/>
              </a:srgbClr>
            </a:solidFill>
            <a:ln w="9525" cap="rnd" cmpd="sng">
              <a:solidFill>
                <a:srgbClr val="CBE2F7">
                  <a:alpha val="87843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 txBox="1"/>
            <p:nvPr/>
          </p:nvSpPr>
          <p:spPr>
            <a:xfrm>
              <a:off x="2090515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-698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TOEIC(8/07) 6/20~7/25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TOEIC(8/21) 7/ 4 ~ 8/ 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 (8/06)  6/20~7/17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 (8/20)  7/ 4 ~7/31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Big Data Analyst(10/1)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                        8/29~9/2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ADsP(8.28)  8/1~8/5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176258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67843"/>
                  </a:srgbClr>
                </a:gs>
                <a:gs pos="100000">
                  <a:srgbClr val="239AD4">
                    <a:alpha val="67843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>
                  <a:alpha val="67843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 txBox="1"/>
            <p:nvPr/>
          </p:nvSpPr>
          <p:spPr>
            <a:xfrm>
              <a:off x="4176258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176258" y="735893"/>
              <a:ext cx="1829598" cy="1932480"/>
            </a:xfrm>
            <a:prstGeom prst="rect">
              <a:avLst/>
            </a:prstGeom>
            <a:solidFill>
              <a:srgbClr val="CBE2F7">
                <a:alpha val="87843"/>
              </a:srgbClr>
            </a:solidFill>
            <a:ln w="9525" cap="rnd" cmpd="sng">
              <a:solidFill>
                <a:srgbClr val="CBE2F7">
                  <a:alpha val="87843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 txBox="1"/>
            <p:nvPr/>
          </p:nvSpPr>
          <p:spPr>
            <a:xfrm>
              <a:off x="4176258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262001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60000"/>
                  </a:srgbClr>
                </a:gs>
                <a:gs pos="100000">
                  <a:srgbClr val="239AD4">
                    <a:alpha val="6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>
                  <a:alpha val="60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 txBox="1"/>
            <p:nvPr/>
          </p:nvSpPr>
          <p:spPr>
            <a:xfrm>
              <a:off x="6262001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262001" y="735893"/>
              <a:ext cx="1829598" cy="1932480"/>
            </a:xfrm>
            <a:prstGeom prst="rect">
              <a:avLst/>
            </a:prstGeom>
            <a:solidFill>
              <a:srgbClr val="CBE2F7">
                <a:alpha val="87843"/>
              </a:srgbClr>
            </a:solidFill>
            <a:ln w="9525" cap="rnd" cmpd="sng">
              <a:solidFill>
                <a:srgbClr val="CBE2F7">
                  <a:alpha val="87843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 txBox="1"/>
            <p:nvPr/>
          </p:nvSpPr>
          <p:spPr>
            <a:xfrm>
              <a:off x="6262001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347744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47843"/>
                  </a:srgbClr>
                </a:gs>
                <a:gs pos="100000">
                  <a:srgbClr val="239AD4">
                    <a:alpha val="47843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>
                  <a:alpha val="47843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 txBox="1"/>
            <p:nvPr/>
          </p:nvSpPr>
          <p:spPr>
            <a:xfrm>
              <a:off x="8347744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8347744" y="735893"/>
              <a:ext cx="1829598" cy="1932480"/>
            </a:xfrm>
            <a:prstGeom prst="rect">
              <a:avLst/>
            </a:prstGeom>
            <a:solidFill>
              <a:srgbClr val="CBE2F7">
                <a:alpha val="87843"/>
              </a:srgbClr>
            </a:solidFill>
            <a:ln w="9525" cap="rnd" cmpd="sng">
              <a:solidFill>
                <a:srgbClr val="CBE2F7">
                  <a:alpha val="87843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 txBox="1"/>
            <p:nvPr/>
          </p:nvSpPr>
          <p:spPr>
            <a:xfrm>
              <a:off x="8347744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72" name="Google Shape;17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2839" y="3857502"/>
            <a:ext cx="2217833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3582" y="3834937"/>
            <a:ext cx="3740625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5">
            <a:alphaModFix/>
          </a:blip>
          <a:srcRect r="53539" b="-1535"/>
          <a:stretch/>
        </p:blipFill>
        <p:spPr>
          <a:xfrm>
            <a:off x="8196275" y="3880068"/>
            <a:ext cx="2949574" cy="8574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"/>
          <p:cNvSpPr/>
          <p:nvPr/>
        </p:nvSpPr>
        <p:spPr>
          <a:xfrm>
            <a:off x="8798199" y="4817137"/>
            <a:ext cx="17401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www.dataq.or.kr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5582435" y="4817137"/>
            <a:ext cx="15986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www.teps.or.kr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2053949" y="4817137"/>
            <a:ext cx="16998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www.toeic.co.kr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94164" y="5375482"/>
            <a:ext cx="4692891" cy="9398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"/>
          <p:cNvSpPr/>
          <p:nvPr/>
        </p:nvSpPr>
        <p:spPr>
          <a:xfrm>
            <a:off x="7975528" y="6370666"/>
            <a:ext cx="17876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austiny.snu.ac.kr</a:t>
            </a: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80" name="Google Shape;180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82509" y="5375482"/>
            <a:ext cx="4525179" cy="70480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"/>
          <p:cNvSpPr/>
          <p:nvPr/>
        </p:nvSpPr>
        <p:spPr>
          <a:xfrm>
            <a:off x="3191993" y="6186000"/>
            <a:ext cx="20489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austin.sogang.ac.kr</a:t>
            </a: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2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98" name="Google Shape;398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50452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80221" y="565484"/>
            <a:ext cx="6656820" cy="629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4463" y="418192"/>
            <a:ext cx="4200357" cy="3251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2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406" name="Google Shape;406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932948" cy="3318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807" y="9"/>
            <a:ext cx="5647509" cy="6063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" y="3548029"/>
            <a:ext cx="4293267" cy="330997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127"/>
          <p:cNvSpPr/>
          <p:nvPr/>
        </p:nvSpPr>
        <p:spPr>
          <a:xfrm>
            <a:off x="6316525" y="4297950"/>
            <a:ext cx="5832300" cy="2514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DOM 을 사용할 때 목록은 이런식으로 1개 라인에 연속적으로 기속해야 한다. 목록임을 표시하기 위해 아래로 계층적으로 기술하면 옆의 빈 공간도 노드로 생성되어 오작동이 발생된다. 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2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415" name="Google Shape;415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27322" cy="541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4993" y="1094874"/>
            <a:ext cx="5704110" cy="555563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128"/>
          <p:cNvSpPr/>
          <p:nvPr/>
        </p:nvSpPr>
        <p:spPr>
          <a:xfrm>
            <a:off x="21075" y="5398200"/>
            <a:ext cx="6103800" cy="145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 가 deviceList 인 요소를 찾아 listNode 변수에 저장한다.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listNode 내의 첫번째 즉 인덱스 0 인 노드를 삭제한다.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29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423" name="Google Shape;423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5486401" cy="492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7851" y="1912765"/>
            <a:ext cx="5859588" cy="494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705050"/>
            <a:ext cx="2800741" cy="21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0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431" name="Google Shape;431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5197642" cy="592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7642" y="18510"/>
            <a:ext cx="5162712" cy="683949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30"/>
          <p:cNvSpPr/>
          <p:nvPr/>
        </p:nvSpPr>
        <p:spPr>
          <a:xfrm>
            <a:off x="10320475" y="277450"/>
            <a:ext cx="1836600" cy="167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childNodes;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innerHTML =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innerHTML =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30"/>
          <p:cNvSpPr/>
          <p:nvPr/>
        </p:nvSpPr>
        <p:spPr>
          <a:xfrm>
            <a:off x="8574950" y="2262875"/>
            <a:ext cx="3617100" cy="451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DOM 트리에서 특정 노드의 자식 노드를 찾기위해서는 childNodes 프로퍼티를 사용한다. 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440" name="Google Shape;440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191" y="0"/>
            <a:ext cx="5432304" cy="634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2495" y="31903"/>
            <a:ext cx="4860758" cy="6915627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131"/>
          <p:cNvSpPr/>
          <p:nvPr/>
        </p:nvSpPr>
        <p:spPr>
          <a:xfrm>
            <a:off x="8798325" y="2461425"/>
            <a:ext cx="3276000" cy="4343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 트리에서 특정 노드의 모든 자식 노드들을 찾기 위해서는 “children” 프로퍼티를 사용한다.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32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448" name="Google Shape;448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096006" cy="4836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3338" y="1407695"/>
            <a:ext cx="5323822" cy="5450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72206" y="0"/>
            <a:ext cx="2819794" cy="247684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32"/>
          <p:cNvSpPr/>
          <p:nvPr/>
        </p:nvSpPr>
        <p:spPr>
          <a:xfrm>
            <a:off x="10138475" y="2643425"/>
            <a:ext cx="2053500" cy="2672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firstChild.InnerHTML</a:t>
            </a:r>
            <a:r>
              <a:rPr lang="en-US" dirty="0"/>
              <a:t>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lastChild.innerHTML</a:t>
            </a:r>
            <a:r>
              <a:rPr lang="en-US" dirty="0"/>
              <a:t>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3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457" name="Google Shape;457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9900"/>
            <a:ext cx="4554475" cy="520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1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4476" y="360210"/>
            <a:ext cx="5387950" cy="6451664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133"/>
          <p:cNvSpPr/>
          <p:nvPr/>
        </p:nvSpPr>
        <p:spPr>
          <a:xfrm>
            <a:off x="9898575" y="401550"/>
            <a:ext cx="2293500" cy="1547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parentNode.nodeName;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465" name="Google Shape;465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703375" cy="48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6274" y="-82700"/>
            <a:ext cx="5283500" cy="51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22895" y="4215390"/>
            <a:ext cx="3469105" cy="264261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134"/>
          <p:cNvSpPr/>
          <p:nvPr/>
        </p:nvSpPr>
        <p:spPr>
          <a:xfrm>
            <a:off x="9769775" y="893825"/>
            <a:ext cx="2422200" cy="264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nextSibling.innerHTML;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previousSibling.innerHTML;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3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474" name="Google Shape;474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8217568" cy="677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0445" y="0"/>
            <a:ext cx="4001555" cy="6776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3"/>
          <p:cNvGrpSpPr/>
          <p:nvPr/>
        </p:nvGrpSpPr>
        <p:grpSpPr>
          <a:xfrm>
            <a:off x="1441158" y="719667"/>
            <a:ext cx="2833130" cy="3809804"/>
            <a:chOff x="0" y="0"/>
            <a:chExt cx="2833130" cy="3809804"/>
          </a:xfrm>
        </p:grpSpPr>
        <p:cxnSp>
          <p:nvCxnSpPr>
            <p:cNvPr id="187" name="Google Shape;187;p3"/>
            <p:cNvCxnSpPr/>
            <p:nvPr/>
          </p:nvCxnSpPr>
          <p:spPr>
            <a:xfrm>
              <a:off x="0" y="0"/>
              <a:ext cx="2833130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2FACEA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8" name="Google Shape;188;p3"/>
            <p:cNvSpPr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 txBox="1"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Tue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Wed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Thu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 txBox="1"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1. Main</a:t>
              </a:r>
              <a:endParaRPr sz="1800" b="0" i="0" u="none" strike="noStrike" cap="non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192" name="Google Shape;192;p3"/>
            <p:cNvCxnSpPr/>
            <p:nvPr/>
          </p:nvCxnSpPr>
          <p:spPr>
            <a:xfrm>
              <a:off x="566626" y="420929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3" name="Google Shape;193;p3"/>
            <p:cNvSpPr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 txBox="1"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2. Main</a:t>
              </a:r>
              <a:endPara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195" name="Google Shape;195;p3"/>
            <p:cNvCxnSpPr/>
            <p:nvPr/>
          </p:nvCxnSpPr>
          <p:spPr>
            <a:xfrm>
              <a:off x="566626" y="84185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6" name="Google Shape;196;p3"/>
            <p:cNvSpPr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 txBox="1"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3. Main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" name="Google Shape;198;p3"/>
            <p:cNvCxnSpPr/>
            <p:nvPr/>
          </p:nvCxnSpPr>
          <p:spPr>
            <a:xfrm>
              <a:off x="566626" y="126278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9" name="Google Shape;199;p3"/>
            <p:cNvSpPr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 txBox="1"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4. Main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1" name="Google Shape;201;p3"/>
            <p:cNvCxnSpPr/>
            <p:nvPr/>
          </p:nvCxnSpPr>
          <p:spPr>
            <a:xfrm>
              <a:off x="566626" y="1683717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2" name="Google Shape;202;p3"/>
            <p:cNvSpPr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 txBox="1"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rgbClr val="00B050"/>
                  </a:solidFill>
                  <a:latin typeface="Corbel"/>
                  <a:ea typeface="Corbel"/>
                  <a:cs typeface="Corbel"/>
                  <a:sym typeface="Corbel"/>
                </a:rPr>
                <a:t>LUNCH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4" name="Google Shape;204;p3"/>
            <p:cNvCxnSpPr/>
            <p:nvPr/>
          </p:nvCxnSpPr>
          <p:spPr>
            <a:xfrm>
              <a:off x="566626" y="210464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5" name="Google Shape;205;p3"/>
            <p:cNvSpPr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 txBox="1"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5. </a:t>
              </a:r>
              <a:r>
                <a:rPr lang="en-US" sz="1800" b="0" i="0" u="none" strike="noStrike" cap="non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07" name="Google Shape;207;p3"/>
            <p:cNvCxnSpPr/>
            <p:nvPr/>
          </p:nvCxnSpPr>
          <p:spPr>
            <a:xfrm>
              <a:off x="566626" y="252557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8" name="Google Shape;208;p3"/>
            <p:cNvSpPr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 txBox="1"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6. </a:t>
              </a:r>
              <a:r>
                <a:rPr lang="en-US" sz="1800" b="0" i="0" u="none" strike="noStrike" cap="non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10" name="Google Shape;210;p3"/>
            <p:cNvCxnSpPr/>
            <p:nvPr/>
          </p:nvCxnSpPr>
          <p:spPr>
            <a:xfrm>
              <a:off x="566626" y="294650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1" name="Google Shape;211;p3"/>
            <p:cNvSpPr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 txBox="1"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7. </a:t>
              </a:r>
              <a:r>
                <a:rPr lang="en-US" sz="1800" b="0" i="0" u="none" strike="noStrike" cap="non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3" name="Google Shape;213;p3"/>
            <p:cNvCxnSpPr/>
            <p:nvPr/>
          </p:nvCxnSpPr>
          <p:spPr>
            <a:xfrm>
              <a:off x="566626" y="336743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4" name="Google Shape;214;p3"/>
            <p:cNvSpPr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 txBox="1"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8. </a:t>
              </a:r>
              <a:r>
                <a:rPr lang="en-US" sz="1800" b="0" i="0" u="none" strike="noStrike" cap="non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Recap, Test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6" name="Google Shape;216;p3"/>
            <p:cNvCxnSpPr/>
            <p:nvPr/>
          </p:nvCxnSpPr>
          <p:spPr>
            <a:xfrm>
              <a:off x="566626" y="3788364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17" name="Google Shape;217;p3"/>
          <p:cNvGrpSpPr/>
          <p:nvPr/>
        </p:nvGrpSpPr>
        <p:grpSpPr>
          <a:xfrm>
            <a:off x="6656916" y="719667"/>
            <a:ext cx="2833130" cy="3809804"/>
            <a:chOff x="0" y="0"/>
            <a:chExt cx="2833130" cy="3809804"/>
          </a:xfrm>
        </p:grpSpPr>
        <p:cxnSp>
          <p:nvCxnSpPr>
            <p:cNvPr id="218" name="Google Shape;218;p3"/>
            <p:cNvCxnSpPr/>
            <p:nvPr/>
          </p:nvCxnSpPr>
          <p:spPr>
            <a:xfrm>
              <a:off x="0" y="85072"/>
              <a:ext cx="2833130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2FACEA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9" name="Google Shape;219;p3"/>
            <p:cNvSpPr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 txBox="1"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orbe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Fri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 txBox="1"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1. </a:t>
              </a:r>
              <a:r>
                <a:rPr lang="en-US" sz="1800" b="0" i="0" u="none" strike="noStrike" cap="non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Recap </a:t>
              </a:r>
              <a:r>
                <a:rPr lang="en-US" sz="1800" b="0" i="0" u="none" strike="noStrike" cap="non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3" name="Google Shape;223;p3"/>
            <p:cNvCxnSpPr/>
            <p:nvPr/>
          </p:nvCxnSpPr>
          <p:spPr>
            <a:xfrm>
              <a:off x="566626" y="420929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4" name="Google Shape;224;p3"/>
            <p:cNvSpPr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 txBox="1"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2. </a:t>
              </a:r>
              <a:endParaRPr sz="1800" b="0" i="0" u="none" strike="noStrike" cap="non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26" name="Google Shape;226;p3"/>
            <p:cNvCxnSpPr/>
            <p:nvPr/>
          </p:nvCxnSpPr>
          <p:spPr>
            <a:xfrm>
              <a:off x="566626" y="84185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" name="Google Shape;227;p3"/>
            <p:cNvSpPr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 txBox="1"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3. </a:t>
              </a:r>
              <a:endParaRPr sz="1800" b="0" i="0" u="none" strike="noStrike" cap="non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29" name="Google Shape;229;p3"/>
            <p:cNvCxnSpPr/>
            <p:nvPr/>
          </p:nvCxnSpPr>
          <p:spPr>
            <a:xfrm>
              <a:off x="566626" y="126278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0" name="Google Shape;230;p3"/>
            <p:cNvSpPr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 txBox="1"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4.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2" name="Google Shape;232;p3"/>
            <p:cNvCxnSpPr/>
            <p:nvPr/>
          </p:nvCxnSpPr>
          <p:spPr>
            <a:xfrm>
              <a:off x="566626" y="1683717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3" name="Google Shape;233;p3"/>
            <p:cNvSpPr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 txBox="1"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rgbClr val="00B050"/>
                  </a:solidFill>
                  <a:latin typeface="Corbel"/>
                  <a:ea typeface="Corbel"/>
                  <a:cs typeface="Corbel"/>
                  <a:sym typeface="Corbel"/>
                </a:rPr>
                <a:t>LUNCH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5" name="Google Shape;235;p3"/>
            <p:cNvCxnSpPr/>
            <p:nvPr/>
          </p:nvCxnSpPr>
          <p:spPr>
            <a:xfrm>
              <a:off x="566626" y="210464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6" name="Google Shape;236;p3"/>
            <p:cNvSpPr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 txBox="1"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5.</a:t>
              </a:r>
              <a:r>
                <a:rPr lang="en-US" sz="1800" b="0" i="0" u="none" strike="noStrike" cap="non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 Recap 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Main </a:t>
              </a:r>
              <a:endParaRPr sz="1800" b="0" i="0" u="none" strike="noStrike" cap="non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38" name="Google Shape;238;p3"/>
            <p:cNvCxnSpPr/>
            <p:nvPr/>
          </p:nvCxnSpPr>
          <p:spPr>
            <a:xfrm>
              <a:off x="566626" y="252557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9" name="Google Shape;239;p3"/>
            <p:cNvSpPr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 txBox="1"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6.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" name="Google Shape;241;p3"/>
            <p:cNvCxnSpPr/>
            <p:nvPr/>
          </p:nvCxnSpPr>
          <p:spPr>
            <a:xfrm>
              <a:off x="566626" y="294650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2" name="Google Shape;242;p3"/>
            <p:cNvSpPr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 txBox="1"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7. </a:t>
              </a:r>
              <a:endParaRPr sz="1800" b="0" i="0" u="none" strike="noStrike" cap="non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44" name="Google Shape;244;p3"/>
            <p:cNvCxnSpPr/>
            <p:nvPr/>
          </p:nvCxnSpPr>
          <p:spPr>
            <a:xfrm>
              <a:off x="566626" y="336743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5" name="Google Shape;245;p3"/>
            <p:cNvSpPr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"/>
            <p:cNvSpPr txBox="1"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8. </a:t>
              </a:r>
              <a:r>
                <a:rPr lang="en-US" sz="1800" b="0" i="0" u="none" strike="noStrike" cap="non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Test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7" name="Google Shape;247;p3"/>
            <p:cNvCxnSpPr/>
            <p:nvPr/>
          </p:nvCxnSpPr>
          <p:spPr>
            <a:xfrm>
              <a:off x="566626" y="3788364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8" name="Google Shape;248;p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grpSp>
        <p:nvGrpSpPr>
          <p:cNvPr id="249" name="Google Shape;249;p3"/>
          <p:cNvGrpSpPr/>
          <p:nvPr/>
        </p:nvGrpSpPr>
        <p:grpSpPr>
          <a:xfrm>
            <a:off x="1379048" y="4846950"/>
            <a:ext cx="9113003" cy="1381680"/>
            <a:chOff x="4275" y="5592"/>
            <a:chExt cx="9113003" cy="1381680"/>
          </a:xfrm>
        </p:grpSpPr>
        <p:sp>
          <p:nvSpPr>
            <p:cNvPr id="250" name="Google Shape;250;p3"/>
            <p:cNvSpPr/>
            <p:nvPr/>
          </p:nvSpPr>
          <p:spPr>
            <a:xfrm>
              <a:off x="4275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"/>
            <p:cNvSpPr txBox="1"/>
            <p:nvPr/>
          </p:nvSpPr>
          <p:spPr>
            <a:xfrm>
              <a:off x="4275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Jul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275" y="552792"/>
              <a:ext cx="1639029" cy="834480"/>
            </a:xfrm>
            <a:prstGeom prst="rect">
              <a:avLst/>
            </a:prstGeom>
            <a:solidFill>
              <a:srgbClr val="CBE2F7">
                <a:alpha val="87843"/>
              </a:srgbClr>
            </a:solidFill>
            <a:ln w="9525" cap="rnd" cmpd="sng">
              <a:solidFill>
                <a:srgbClr val="CBE2F7">
                  <a:alpha val="87843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"/>
            <p:cNvSpPr txBox="1"/>
            <p:nvPr/>
          </p:nvSpPr>
          <p:spPr>
            <a:xfrm>
              <a:off x="4275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-698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Java Basic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HTML, CSS, JS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1872769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"/>
            <p:cNvSpPr txBox="1"/>
            <p:nvPr/>
          </p:nvSpPr>
          <p:spPr>
            <a:xfrm>
              <a:off x="1872769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Aug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872769" y="552792"/>
              <a:ext cx="1639029" cy="834480"/>
            </a:xfrm>
            <a:prstGeom prst="rect">
              <a:avLst/>
            </a:prstGeom>
            <a:solidFill>
              <a:srgbClr val="CBE2F7">
                <a:alpha val="87843"/>
              </a:srgbClr>
            </a:solidFill>
            <a:ln w="9525" cap="rnd" cmpd="sng">
              <a:solidFill>
                <a:srgbClr val="CBE2F7">
                  <a:alpha val="87843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 txBox="1"/>
            <p:nvPr/>
          </p:nvSpPr>
          <p:spPr>
            <a:xfrm>
              <a:off x="1872769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-698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Java Intermediate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            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Database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741262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 txBox="1"/>
            <p:nvPr/>
          </p:nvSpPr>
          <p:spPr>
            <a:xfrm>
              <a:off x="3741262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741262" y="552792"/>
              <a:ext cx="1639029" cy="834480"/>
            </a:xfrm>
            <a:prstGeom prst="rect">
              <a:avLst/>
            </a:prstGeom>
            <a:solidFill>
              <a:srgbClr val="CBE2F7">
                <a:alpha val="87843"/>
              </a:srgbClr>
            </a:solidFill>
            <a:ln w="9525" cap="rnd" cmpd="sng">
              <a:solidFill>
                <a:srgbClr val="CBE2F7">
                  <a:alpha val="87843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 txBox="1"/>
            <p:nvPr/>
          </p:nvSpPr>
          <p:spPr>
            <a:xfrm>
              <a:off x="3741262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09755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 txBox="1"/>
            <p:nvPr/>
          </p:nvSpPr>
          <p:spPr>
            <a:xfrm>
              <a:off x="5609755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5609755" y="552792"/>
              <a:ext cx="1639029" cy="834480"/>
            </a:xfrm>
            <a:prstGeom prst="rect">
              <a:avLst/>
            </a:prstGeom>
            <a:solidFill>
              <a:srgbClr val="CBE2F7">
                <a:alpha val="87843"/>
              </a:srgbClr>
            </a:solidFill>
            <a:ln w="9525" cap="rnd" cmpd="sng">
              <a:solidFill>
                <a:srgbClr val="CBE2F7">
                  <a:alpha val="87843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 txBox="1"/>
            <p:nvPr/>
          </p:nvSpPr>
          <p:spPr>
            <a:xfrm>
              <a:off x="5609755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7478249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 txBox="1"/>
            <p:nvPr/>
          </p:nvSpPr>
          <p:spPr>
            <a:xfrm>
              <a:off x="7478249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7478249" y="552792"/>
              <a:ext cx="1639029" cy="834480"/>
            </a:xfrm>
            <a:prstGeom prst="rect">
              <a:avLst/>
            </a:prstGeom>
            <a:solidFill>
              <a:srgbClr val="CBE2F7">
                <a:alpha val="87843"/>
              </a:srgbClr>
            </a:solidFill>
            <a:ln w="9525" cap="rnd" cmpd="sng">
              <a:solidFill>
                <a:srgbClr val="CBE2F7">
                  <a:alpha val="87843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 txBox="1"/>
            <p:nvPr/>
          </p:nvSpPr>
          <p:spPr>
            <a:xfrm>
              <a:off x="7478249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81"/>
          <p:cNvGrpSpPr/>
          <p:nvPr/>
        </p:nvGrpSpPr>
        <p:grpSpPr>
          <a:xfrm>
            <a:off x="3860230" y="1351591"/>
            <a:ext cx="4471540" cy="4154818"/>
            <a:chOff x="3859660" y="2243470"/>
            <a:chExt cx="4471540" cy="4154818"/>
          </a:xfrm>
        </p:grpSpPr>
        <p:pic>
          <p:nvPicPr>
            <p:cNvPr id="481" name="Google Shape;481;p8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59660" y="2243470"/>
              <a:ext cx="4471540" cy="2742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81"/>
            <p:cNvPicPr preferRelativeResize="0"/>
            <p:nvPr/>
          </p:nvPicPr>
          <p:blipFill rotWithShape="1">
            <a:blip r:embed="rId4">
              <a:alphaModFix/>
            </a:blip>
            <a:srcRect b="22212"/>
            <a:stretch/>
          </p:blipFill>
          <p:spPr>
            <a:xfrm>
              <a:off x="3860800" y="4985600"/>
              <a:ext cx="4470400" cy="1412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3" name="Google Shape;483;p8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5000" y="2063750"/>
            <a:ext cx="5842000" cy="2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8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"/>
          <p:cNvSpPr txBox="1">
            <a:spLocks noGrp="1"/>
          </p:cNvSpPr>
          <p:nvPr>
            <p:ph type="title"/>
          </p:nvPr>
        </p:nvSpPr>
        <p:spPr>
          <a:xfrm>
            <a:off x="1484311" y="69455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JS</a:t>
            </a:r>
            <a:endParaRPr/>
          </a:p>
        </p:txBody>
      </p:sp>
      <p:sp>
        <p:nvSpPr>
          <p:cNvPr id="275" name="Google Shape;275;p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276" name="Google Shape;27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0415" y="303885"/>
            <a:ext cx="4191585" cy="655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82" name="Google Shape;282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8651" y="-95742"/>
            <a:ext cx="8754697" cy="7049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2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88" name="Google Shape;288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716379" cy="149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6158" y="0"/>
            <a:ext cx="4444243" cy="694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22803" y="3943724"/>
            <a:ext cx="4432766" cy="291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12"/>
          <p:cNvSpPr/>
          <p:nvPr/>
        </p:nvSpPr>
        <p:spPr>
          <a:xfrm>
            <a:off x="6830625" y="301150"/>
            <a:ext cx="5256300" cy="335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document는 현재 문서 객체를 의미한다. 매서드 getElementById (“sample”)은 id 가 “sample”인 요소 element 를 가져온다 get  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이라인은 현재 문서에서 id 가 “sample”인 태그를 가져와서 x 변수에 저장한다. 따라서 변수 x에는 &lt;h1&gt;태그 가 저장된다.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innerHTML 은 요소(태그)의 내용을 지정하는 프로퍼티이다. 따라서 이 라인은 &lt;h1&gt; 태그의 내용을 “마감시간이 났습니다”로 수정하게 된다.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 changeTitle(){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document.getElementById(“sample”).innerHTML = “마감…”;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97" name="Google Shape;297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1"/>
            <a:ext cx="6136105" cy="5506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040" y="1171128"/>
            <a:ext cx="5723960" cy="5686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304" name="Google Shape;304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6788303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9327" y="814028"/>
            <a:ext cx="6527177" cy="605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47747" y="4656423"/>
            <a:ext cx="3327407" cy="22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14"/>
          <p:cNvSpPr/>
          <p:nvPr/>
        </p:nvSpPr>
        <p:spPr>
          <a:xfrm>
            <a:off x="45875" y="1989900"/>
            <a:ext cx="2680500" cy="4814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style 프로퍼티를 사용하면 동적으로 디자인을 변경할 수 있다.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“sample”이라는 id 가 지정된 요소를 찾아서 그 요소의 내용을 변수 x에 저장한다.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style 프로퍼티는 style.css프로퍼티 형식으로 사용하며 해당 요소의 스타일을 지정한다. 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313" name="Google Shape;313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38651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99007" y="2871537"/>
            <a:ext cx="5196638" cy="398646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15"/>
          <p:cNvSpPr/>
          <p:nvPr/>
        </p:nvSpPr>
        <p:spPr>
          <a:xfrm>
            <a:off x="3884375" y="153375"/>
            <a:ext cx="8211300" cy="271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태그 이름이 h3 인 요소들을 찾아 배열 x 에 저장한다. 태그 이름으로 요소를 찾을 때는 문서내에 동일한 태그가 여러개 있을 수 있으므로 배열에 저장된다.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“here”라는 id를 가진 요소의 내용을 지정한다. x가 배열이기 때문에 인덱스를 사용하여 x 배열에서 첫번째 값을 지정하게 된다. </a:t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</Words>
  <Application>Microsoft Office PowerPoint</Application>
  <PresentationFormat>와이드스크린</PresentationFormat>
  <Paragraphs>145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Corbel</vt:lpstr>
      <vt:lpstr>Arial</vt:lpstr>
      <vt:lpstr>Calibri</vt:lpstr>
      <vt:lpstr>Parallax</vt:lpstr>
      <vt:lpstr>Java Class</vt:lpstr>
      <vt:lpstr>PowerPoint 프레젠테이션</vt:lpstr>
      <vt:lpstr>PowerPoint 프레젠테이션</vt:lpstr>
      <vt:lpstr>JS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Class</dc:title>
  <dc:creator>윤근수</dc:creator>
  <cp:lastModifiedBy>tjouen-jr</cp:lastModifiedBy>
  <cp:revision>1</cp:revision>
  <dcterms:created xsi:type="dcterms:W3CDTF">2021-02-07T13:43:02Z</dcterms:created>
  <dcterms:modified xsi:type="dcterms:W3CDTF">2022-07-28T09:06:23Z</dcterms:modified>
</cp:coreProperties>
</file>